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3" r:id="rId4"/>
    <p:sldId id="264" r:id="rId5"/>
    <p:sldId id="265" r:id="rId6"/>
    <p:sldId id="257" r:id="rId7"/>
    <p:sldId id="258" r:id="rId8"/>
    <p:sldId id="272" r:id="rId9"/>
    <p:sldId id="274" r:id="rId10"/>
    <p:sldId id="270" r:id="rId11"/>
    <p:sldId id="275" r:id="rId12"/>
    <p:sldId id="259" r:id="rId13"/>
    <p:sldId id="260" r:id="rId14"/>
    <p:sldId id="261" r:id="rId15"/>
    <p:sldId id="273" r:id="rId16"/>
    <p:sldId id="262" r:id="rId17"/>
    <p:sldId id="266" r:id="rId18"/>
    <p:sldId id="267" r:id="rId19"/>
    <p:sldId id="268" r:id="rId20"/>
    <p:sldId id="277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64" autoAdjust="0"/>
  </p:normalViewPr>
  <p:slideViewPr>
    <p:cSldViewPr snapToGrid="0">
      <p:cViewPr varScale="1">
        <p:scale>
          <a:sx n="62" d="100"/>
          <a:sy n="62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7192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673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6223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0479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2463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7998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065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562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50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9990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311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829C2-CC58-4D10-B9BF-4A91B44B1737}" type="datetimeFigureOut">
              <a:rPr lang="en-IN" smtClean="0"/>
              <a:t>19-01-2023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23807-A612-4C5D-A7E4-6979323D0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123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6" y="2114550"/>
            <a:ext cx="8557999" cy="2332060"/>
          </a:xfrm>
          <a:solidFill>
            <a:schemeClr val="accent4"/>
          </a:solidFill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AGENCIES RESPONSIBLE FOR INTELLECTUAL PROPERTY REGISTRATION </a:t>
            </a:r>
            <a:br>
              <a:rPr lang="en-IN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4100" y="277440"/>
            <a:ext cx="1933914" cy="1544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044" y="4762918"/>
            <a:ext cx="3013806" cy="19466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55" y="4969689"/>
            <a:ext cx="2255716" cy="17192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1086" y="4614499"/>
            <a:ext cx="3319256" cy="22435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6835" y="0"/>
            <a:ext cx="2844496" cy="18963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3475" y="76627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936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1445" y="365125"/>
            <a:ext cx="10849970" cy="59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4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TRADE-RELATED ASPECTS OF INTELLECTUAL PROPERTY RIGHTS (TRIPS)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/>
              <a:t>The Agreement on Trade-Related Aspects of Intellectual Property Rights (TRIPS) is an international agreement administered by the World Trade Organization (WTO) that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sets down minimum standards for many forms of intellectual property (IP) regulation </a:t>
            </a:r>
            <a:r>
              <a:rPr lang="en-US" b="1" dirty="0"/>
              <a:t>as applied to nationals of other WTO Members.</a:t>
            </a:r>
            <a:endParaRPr lang="en-IN" b="1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139" y="3671888"/>
            <a:ext cx="4126848" cy="31861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98" y="4280943"/>
            <a:ext cx="2847079" cy="18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46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41696"/>
            <a:ext cx="10515600" cy="748992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agreement covers five broad issues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/>
              <a:t>How basic principles of the trading system and other international intellectual property </a:t>
            </a:r>
            <a:r>
              <a:rPr lang="en-US" b="1" dirty="0">
                <a:solidFill>
                  <a:srgbClr val="0070C0"/>
                </a:solidFill>
              </a:rPr>
              <a:t>agreements should be applied</a:t>
            </a:r>
            <a:endParaRPr lang="en-IN" b="1" dirty="0">
              <a:solidFill>
                <a:srgbClr val="0070C0"/>
              </a:solidFill>
            </a:endParaRPr>
          </a:p>
          <a:p>
            <a:pPr algn="just"/>
            <a:r>
              <a:rPr lang="en-US" b="1" dirty="0"/>
              <a:t>How to </a:t>
            </a:r>
            <a:r>
              <a:rPr lang="en-US" b="1" dirty="0">
                <a:solidFill>
                  <a:srgbClr val="0070C0"/>
                </a:solidFill>
              </a:rPr>
              <a:t>give adequate protection </a:t>
            </a:r>
            <a:r>
              <a:rPr lang="en-US" b="1" dirty="0"/>
              <a:t>to intellectual property rights</a:t>
            </a:r>
            <a:endParaRPr lang="en-IN" b="1" dirty="0"/>
          </a:p>
          <a:p>
            <a:pPr algn="just"/>
            <a:r>
              <a:rPr lang="en-US" b="1" dirty="0"/>
              <a:t> How countries should </a:t>
            </a:r>
            <a:r>
              <a:rPr lang="en-US" b="1" dirty="0">
                <a:solidFill>
                  <a:srgbClr val="0070C0"/>
                </a:solidFill>
              </a:rPr>
              <a:t>enforce those rights </a:t>
            </a:r>
            <a:r>
              <a:rPr lang="en-US" b="1" dirty="0"/>
              <a:t>adequately in their own territories</a:t>
            </a:r>
            <a:endParaRPr lang="en-IN" b="1" dirty="0"/>
          </a:p>
          <a:p>
            <a:pPr algn="just"/>
            <a:r>
              <a:rPr lang="en-US" b="1" dirty="0"/>
              <a:t> How to </a:t>
            </a:r>
            <a:r>
              <a:rPr lang="en-US" b="1" dirty="0">
                <a:solidFill>
                  <a:srgbClr val="0070C0"/>
                </a:solidFill>
              </a:rPr>
              <a:t>settle disputes </a:t>
            </a:r>
            <a:r>
              <a:rPr lang="en-US" b="1" dirty="0"/>
              <a:t>on intellectual property between members of the WTO</a:t>
            </a:r>
            <a:endParaRPr lang="en-IN" b="1" dirty="0"/>
          </a:p>
          <a:p>
            <a:pPr algn="just"/>
            <a:r>
              <a:rPr lang="en-US" b="1" dirty="0">
                <a:solidFill>
                  <a:srgbClr val="0070C0"/>
                </a:solidFill>
              </a:rPr>
              <a:t>Special transitional arrangements </a:t>
            </a:r>
            <a:r>
              <a:rPr lang="en-US" b="1" dirty="0"/>
              <a:t>during the period when the new system is being introduced.</a:t>
            </a:r>
            <a:endParaRPr lang="en-IN" b="1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1814" y="29677"/>
            <a:ext cx="3240186" cy="182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102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three main features of the Agreement </a:t>
            </a:r>
            <a:endParaRPr lang="en-IN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00000"/>
              </a:lnSpc>
            </a:pPr>
            <a:r>
              <a:rPr lang="en-US" b="1" dirty="0">
                <a:solidFill>
                  <a:schemeClr val="accent2"/>
                </a:solidFill>
              </a:rPr>
              <a:t>Standards: </a:t>
            </a:r>
            <a:r>
              <a:rPr lang="en-US" b="1" dirty="0"/>
              <a:t>In respect of each of the main areas of intellectual property covered by the TRIPS Agreement, </a:t>
            </a:r>
            <a:r>
              <a:rPr lang="en-US" b="1" dirty="0">
                <a:solidFill>
                  <a:srgbClr val="0070C0"/>
                </a:solidFill>
              </a:rPr>
              <a:t>the Agreement sets out the minimum standards of protection </a:t>
            </a:r>
            <a:r>
              <a:rPr lang="en-US" b="1" dirty="0"/>
              <a:t>to be provided by each Member.</a:t>
            </a:r>
          </a:p>
          <a:p>
            <a:pPr algn="just">
              <a:lnSpc>
                <a:spcPct val="100000"/>
              </a:lnSpc>
            </a:pPr>
            <a:r>
              <a:rPr lang="en-US" b="1" dirty="0">
                <a:solidFill>
                  <a:schemeClr val="accent2"/>
                </a:solidFill>
              </a:rPr>
              <a:t>Enforcement: </a:t>
            </a:r>
            <a:r>
              <a:rPr lang="en-US" b="1" dirty="0"/>
              <a:t>The second main set of provisions deals with domestic </a:t>
            </a:r>
            <a:r>
              <a:rPr lang="en-US" b="1" dirty="0">
                <a:solidFill>
                  <a:srgbClr val="0070C0"/>
                </a:solidFill>
              </a:rPr>
              <a:t>procedures and remedies for the enforcement </a:t>
            </a:r>
            <a:r>
              <a:rPr lang="en-US" b="1" dirty="0"/>
              <a:t>of intellectual property rights. The Agreement lays down certain general principles applicable to all IPR enforcement procedures.</a:t>
            </a:r>
          </a:p>
          <a:p>
            <a:pPr algn="just">
              <a:lnSpc>
                <a:spcPct val="100000"/>
              </a:lnSpc>
            </a:pPr>
            <a:r>
              <a:rPr lang="en-US" b="1" dirty="0">
                <a:solidFill>
                  <a:schemeClr val="accent2"/>
                </a:solidFill>
              </a:rPr>
              <a:t>Dispute settlement: </a:t>
            </a:r>
            <a:r>
              <a:rPr lang="en-US" b="1" dirty="0"/>
              <a:t>The </a:t>
            </a:r>
            <a:r>
              <a:rPr lang="en-US" b="1" dirty="0">
                <a:solidFill>
                  <a:srgbClr val="0070C0"/>
                </a:solidFill>
              </a:rPr>
              <a:t>Agreement makes disputes between WTO Members </a:t>
            </a:r>
            <a:r>
              <a:rPr lang="en-US" b="1" dirty="0"/>
              <a:t>about the respect of the TRIPS obligations subject to the WTO's dispute settlement procedures.</a:t>
            </a:r>
            <a:endParaRPr lang="en-IN" b="1" dirty="0"/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1066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AGENCIES RESPONSIBLE FOR INTELLECTUAL PROPERTY REGISTRATION</a:t>
            </a:r>
            <a:endParaRPr lang="en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World intellectual property organization (WIPO)-1967</a:t>
            </a:r>
          </a:p>
          <a:p>
            <a:r>
              <a:rPr lang="en-US" b="1" dirty="0"/>
              <a:t>International trade mark association (INTA)- 1878</a:t>
            </a:r>
          </a:p>
          <a:p>
            <a:r>
              <a:rPr lang="en-US" b="1" dirty="0"/>
              <a:t>Paris convention -</a:t>
            </a:r>
            <a:r>
              <a:rPr lang="en-US" altLang="en-US" b="1" dirty="0"/>
              <a:t>1883</a:t>
            </a:r>
          </a:p>
          <a:p>
            <a:r>
              <a:rPr lang="en-US" b="1" dirty="0"/>
              <a:t>Berne Convention -1886</a:t>
            </a:r>
            <a:endParaRPr lang="en-IN" dirty="0"/>
          </a:p>
          <a:p>
            <a:r>
              <a:rPr lang="en-US" b="1" dirty="0"/>
              <a:t>Madrid protocol – 1891,1989</a:t>
            </a:r>
            <a:endParaRPr lang="en-IN" dirty="0"/>
          </a:p>
          <a:p>
            <a:r>
              <a:rPr lang="en-US" b="1" dirty="0"/>
              <a:t>North American Free Trade Agreements (NAFTA)- 1878 </a:t>
            </a:r>
            <a:endParaRPr lang="en-IN" dirty="0"/>
          </a:p>
          <a:p>
            <a:r>
              <a:rPr lang="en-US" b="1" dirty="0"/>
              <a:t>General Agreement on Tariffs and Trade</a:t>
            </a:r>
            <a:r>
              <a:rPr lang="en-US" dirty="0"/>
              <a:t> (</a:t>
            </a:r>
            <a:r>
              <a:rPr lang="en-US" b="1" dirty="0"/>
              <a:t>GATT)- 1947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9092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0365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World Intellectual Property Organization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altLang="en-US" sz="2600" b="1" dirty="0">
                <a:solidFill>
                  <a:schemeClr val="accent2"/>
                </a:solidFill>
              </a:rPr>
              <a:t>Brief History of WIPO</a:t>
            </a:r>
          </a:p>
          <a:p>
            <a:pPr algn="just">
              <a:lnSpc>
                <a:spcPct val="100000"/>
              </a:lnSpc>
            </a:pPr>
            <a:r>
              <a:rPr lang="en-US" altLang="en-US" sz="2600" b="1" dirty="0"/>
              <a:t>Paris Union 1883</a:t>
            </a:r>
          </a:p>
          <a:p>
            <a:pPr algn="just">
              <a:lnSpc>
                <a:spcPct val="100000"/>
              </a:lnSpc>
            </a:pPr>
            <a:r>
              <a:rPr lang="en-US" altLang="en-US" sz="2600" b="1" dirty="0"/>
              <a:t>Berne Union 1886</a:t>
            </a:r>
          </a:p>
          <a:p>
            <a:pPr algn="just">
              <a:lnSpc>
                <a:spcPct val="100000"/>
              </a:lnSpc>
            </a:pPr>
            <a:r>
              <a:rPr lang="en-US" altLang="en-US" sz="2600" b="1" dirty="0"/>
              <a:t>International Bureau combined 1893</a:t>
            </a:r>
          </a:p>
          <a:p>
            <a:pPr algn="just">
              <a:lnSpc>
                <a:spcPct val="100000"/>
              </a:lnSpc>
            </a:pPr>
            <a:r>
              <a:rPr lang="en-US" altLang="en-US" sz="2600" b="1" dirty="0"/>
              <a:t>WIPO Convention 1967</a:t>
            </a:r>
          </a:p>
          <a:p>
            <a:pPr algn="just">
              <a:lnSpc>
                <a:spcPct val="100000"/>
              </a:lnSpc>
            </a:pPr>
            <a:r>
              <a:rPr lang="en-US" altLang="en-US" sz="2600" b="1" dirty="0"/>
              <a:t>UN Specialized Agency 1974</a:t>
            </a:r>
          </a:p>
          <a:p>
            <a:pPr algn="just">
              <a:lnSpc>
                <a:spcPct val="100000"/>
              </a:lnSpc>
            </a:pPr>
            <a:r>
              <a:rPr lang="en-US" altLang="en-US" sz="2600" b="1" dirty="0"/>
              <a:t>193 Membered nations</a:t>
            </a:r>
          </a:p>
          <a:p>
            <a:endParaRPr lang="en-US" altLang="en-US" dirty="0">
              <a:latin typeface="Tahoma" panose="020B0604030504040204" pitchFamily="34" charset="0"/>
            </a:endParaRPr>
          </a:p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6449" y="1270049"/>
            <a:ext cx="3420152" cy="273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29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WIPO Mission</a:t>
            </a:r>
            <a:endParaRPr lang="en-IN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0" y="2728581"/>
            <a:ext cx="10515600" cy="121071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altLang="en-US" b="1" dirty="0"/>
              <a:t>To promote the protection of IP rights worldwide and extend the benefits of the international IP system to all member States.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3938" y="0"/>
            <a:ext cx="3419404" cy="272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33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746" y="862424"/>
            <a:ext cx="4457132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WIPO Objectives</a:t>
            </a:r>
            <a:r>
              <a:rPr lang="en-US" b="1" dirty="0"/>
              <a:t>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87987"/>
            <a:ext cx="10515600" cy="4351338"/>
          </a:xfrm>
        </p:spPr>
        <p:txBody>
          <a:bodyPr/>
          <a:lstStyle/>
          <a:p>
            <a:pPr algn="just" fontAlgn="base">
              <a:lnSpc>
                <a:spcPct val="100000"/>
              </a:lnSpc>
            </a:pPr>
            <a:r>
              <a:rPr lang="en-US" b="1" dirty="0"/>
              <a:t>The objectives of the system are two-fold. Firstly, </a:t>
            </a:r>
            <a:r>
              <a:rPr lang="en-US" b="1" dirty="0">
                <a:solidFill>
                  <a:srgbClr val="FF0000"/>
                </a:solidFill>
              </a:rPr>
              <a:t>it facilitates the obtaining of protection for marks</a:t>
            </a:r>
            <a:r>
              <a:rPr lang="en-US" b="1" dirty="0"/>
              <a:t> (trademarks and service marks). </a:t>
            </a:r>
            <a:endParaRPr lang="en-IN" b="1" dirty="0"/>
          </a:p>
          <a:p>
            <a:pPr algn="just" fontAlgn="base">
              <a:lnSpc>
                <a:spcPct val="100000"/>
              </a:lnSpc>
            </a:pPr>
            <a:r>
              <a:rPr lang="en-US" b="1" dirty="0"/>
              <a:t>Secondly, since an </a:t>
            </a:r>
            <a:r>
              <a:rPr lang="en-US" b="1" dirty="0">
                <a:solidFill>
                  <a:srgbClr val="FF0000"/>
                </a:solidFill>
              </a:rPr>
              <a:t>international registration is equivalent to a bundle of national registrations</a:t>
            </a:r>
            <a:r>
              <a:rPr lang="en-US" b="1" dirty="0"/>
              <a:t>, the subsequent management of that protection is made much easier. </a:t>
            </a:r>
            <a:endParaRPr lang="en-IN" b="1" dirty="0"/>
          </a:p>
          <a:p>
            <a:pPr algn="just"/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901" y="116475"/>
            <a:ext cx="2383743" cy="18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91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WIPO</a:t>
            </a:r>
            <a:endParaRPr lang="en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8265"/>
            <a:ext cx="10515600" cy="435133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</a:pPr>
            <a:r>
              <a:rPr lang="en-US" b="1" dirty="0"/>
              <a:t>WIPO is the global forum for IP services, policy, information and cooperation. </a:t>
            </a:r>
          </a:p>
          <a:p>
            <a:pPr algn="just">
              <a:lnSpc>
                <a:spcPct val="100000"/>
              </a:lnSpc>
            </a:pPr>
            <a:r>
              <a:rPr lang="en-US" b="1" dirty="0"/>
              <a:t>The head quarter is  located in </a:t>
            </a:r>
            <a:r>
              <a:rPr lang="en-US" b="1" dirty="0">
                <a:solidFill>
                  <a:srgbClr val="FF0000"/>
                </a:solidFill>
              </a:rPr>
              <a:t>Geneva, Switzerland</a:t>
            </a:r>
            <a:r>
              <a:rPr lang="en-US" b="1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en-US" b="1" dirty="0"/>
              <a:t> It is  a self-funding agency of the UN, with </a:t>
            </a:r>
            <a:r>
              <a:rPr lang="en-US" b="1" dirty="0">
                <a:solidFill>
                  <a:srgbClr val="FF0000"/>
                </a:solidFill>
              </a:rPr>
              <a:t>193 member states</a:t>
            </a:r>
            <a:r>
              <a:rPr lang="en-US" b="1" dirty="0"/>
              <a:t>. </a:t>
            </a:r>
          </a:p>
          <a:p>
            <a:pPr algn="just">
              <a:lnSpc>
                <a:spcPct val="100000"/>
              </a:lnSpc>
            </a:pPr>
            <a:r>
              <a:rPr lang="en-US" b="1" dirty="0"/>
              <a:t>The mission is to lead the development of a balanced and effective international intellectual property (IP) system that </a:t>
            </a:r>
            <a:r>
              <a:rPr lang="en-US" b="1" dirty="0">
                <a:solidFill>
                  <a:srgbClr val="FF0000"/>
                </a:solidFill>
              </a:rPr>
              <a:t>enables innovation and creativity for the benefit of all. </a:t>
            </a:r>
          </a:p>
          <a:p>
            <a:pPr algn="just">
              <a:lnSpc>
                <a:spcPct val="100000"/>
              </a:lnSpc>
            </a:pPr>
            <a:r>
              <a:rPr lang="en-US" b="1" dirty="0"/>
              <a:t>It is mandate, governing bodies and procedures are set out in the WIPO Convention, which </a:t>
            </a:r>
            <a:r>
              <a:rPr lang="en-US" b="1" dirty="0">
                <a:solidFill>
                  <a:srgbClr val="FF0000"/>
                </a:solidFill>
              </a:rPr>
              <a:t>established WIPO in 1967</a:t>
            </a:r>
            <a:r>
              <a:rPr lang="en-US" b="1" dirty="0"/>
              <a:t>.</a:t>
            </a:r>
            <a:endParaRPr lang="en-IN" b="1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197" y="0"/>
            <a:ext cx="2524803" cy="158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610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Trade Mark Association (INTA)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/>
              <a:t>INTA, originally known as the United States Trademark Association (USTA), was established in November 1878 in New York City by 17 </a:t>
            </a:r>
            <a:r>
              <a:rPr lang="en-US" b="1" dirty="0">
                <a:solidFill>
                  <a:srgbClr val="FF0000"/>
                </a:solidFill>
              </a:rPr>
              <a:t>merchants and manufacturers to protect and promote the rights of trademark owners</a:t>
            </a:r>
            <a:r>
              <a:rPr lang="en-US" b="1" dirty="0"/>
              <a:t>, secure useful legislation, and give aid and encouragement to all efforts for the advancement. </a:t>
            </a:r>
            <a:endParaRPr lang="en-IN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261" y="3821374"/>
            <a:ext cx="4698739" cy="303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97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Trade Mark Association (INTA)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/>
              <a:t>The International Trademark Association (INTA) is a world wide not-for profit  association of trademark owners and professionals dedicated to supporting  </a:t>
            </a:r>
            <a:r>
              <a:rPr lang="en-US" b="1" dirty="0">
                <a:solidFill>
                  <a:srgbClr val="0070C0"/>
                </a:solidFill>
              </a:rPr>
              <a:t>trademarks</a:t>
            </a:r>
            <a:r>
              <a:rPr lang="en-US" b="1" dirty="0"/>
              <a:t> and IP in order to protect consumers and </a:t>
            </a:r>
            <a:r>
              <a:rPr lang="en-US" b="1" dirty="0">
                <a:solidFill>
                  <a:srgbClr val="FF0000"/>
                </a:solidFill>
              </a:rPr>
              <a:t>to promote fair and effective global commerce</a:t>
            </a:r>
            <a:r>
              <a:rPr lang="en-US" b="1" dirty="0"/>
              <a:t>. INTA’s members are more than </a:t>
            </a:r>
            <a:r>
              <a:rPr lang="en-US" b="1" dirty="0">
                <a:solidFill>
                  <a:srgbClr val="00B0F0"/>
                </a:solidFill>
              </a:rPr>
              <a:t>6,500 organizations from 190 countries</a:t>
            </a:r>
            <a:r>
              <a:rPr lang="en-US" dirty="0">
                <a:solidFill>
                  <a:srgbClr val="00B0F0"/>
                </a:solidFill>
              </a:rPr>
              <a:t>.</a:t>
            </a:r>
            <a:endParaRPr lang="en-IN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261" y="3821374"/>
            <a:ext cx="4698739" cy="303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49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Berne Convention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/>
              <a:t>The Berne Convention for the </a:t>
            </a:r>
            <a:r>
              <a:rPr lang="en-US" b="1" dirty="0">
                <a:solidFill>
                  <a:srgbClr val="0070C0"/>
                </a:solidFill>
              </a:rPr>
              <a:t>Protection of Literary and Artistic </a:t>
            </a:r>
            <a:r>
              <a:rPr lang="en-US" b="1" dirty="0"/>
              <a:t>Works, usually known as the Berne Convention, is an </a:t>
            </a:r>
            <a:r>
              <a:rPr lang="en-US" b="1" dirty="0">
                <a:solidFill>
                  <a:srgbClr val="FF0000"/>
                </a:solidFill>
              </a:rPr>
              <a:t>international agreement governing copyright</a:t>
            </a:r>
            <a:r>
              <a:rPr lang="en-US" b="1" dirty="0"/>
              <a:t>, which was first accepted in Berne Switzerland, in 1886.</a:t>
            </a:r>
            <a:endParaRPr lang="en-IN" b="1" dirty="0"/>
          </a:p>
          <a:p>
            <a:pPr algn="just"/>
            <a:r>
              <a:rPr lang="en-US" b="1" dirty="0"/>
              <a:t>The Berne Convention formally mandated several aspects of modern copyright law; it introduced the concept that a copyright exists the </a:t>
            </a:r>
            <a:r>
              <a:rPr lang="en-US" b="1" dirty="0">
                <a:solidFill>
                  <a:srgbClr val="FF0000"/>
                </a:solidFill>
              </a:rPr>
              <a:t>moment a work is "fixed", rather than requiring registration</a:t>
            </a:r>
            <a:r>
              <a:rPr lang="en-US" b="1" dirty="0"/>
              <a:t>. It also enforces a requirement that countries recognize copyrights held by the citizens of all other signatory countries.</a:t>
            </a:r>
            <a:endParaRPr lang="en-IN" b="1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220" y="94456"/>
            <a:ext cx="2252094" cy="1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Madrid protocol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12228"/>
            <a:ext cx="10515600" cy="4351338"/>
          </a:xfrm>
        </p:spPr>
        <p:txBody>
          <a:bodyPr/>
          <a:lstStyle/>
          <a:p>
            <a:pPr algn="just"/>
            <a:r>
              <a:rPr lang="en-US" b="1" dirty="0"/>
              <a:t>The Madrid system (officially the Madrid system for the international registration of marks) is the primary international system for facilitating the </a:t>
            </a:r>
            <a:r>
              <a:rPr lang="en-US" b="1" dirty="0">
                <a:solidFill>
                  <a:srgbClr val="0070C0"/>
                </a:solidFill>
              </a:rPr>
              <a:t>registration of trademarks </a:t>
            </a:r>
            <a:r>
              <a:rPr lang="en-US" b="1" dirty="0"/>
              <a:t>in multiple jurisdictions around the world. </a:t>
            </a:r>
          </a:p>
          <a:p>
            <a:pPr algn="just"/>
            <a:r>
              <a:rPr lang="en-US" b="1" dirty="0"/>
              <a:t>Its legal basis is the multilateral treaty Madrid Agreement Concerning the </a:t>
            </a:r>
            <a:r>
              <a:rPr lang="en-US" b="1" dirty="0">
                <a:solidFill>
                  <a:srgbClr val="FF0000"/>
                </a:solidFill>
              </a:rPr>
              <a:t>International Registration of Marks of 1891</a:t>
            </a:r>
            <a:r>
              <a:rPr lang="en-US" b="1" dirty="0"/>
              <a:t>, as well as the Protocol Relating to the Madrid Agreement (1989).</a:t>
            </a:r>
            <a:endParaRPr lang="en-IN" b="1" dirty="0"/>
          </a:p>
          <a:p>
            <a:pPr algn="just"/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1225" y="70643"/>
            <a:ext cx="239077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24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Madrid system</a:t>
            </a:r>
            <a:endParaRPr lang="en-IN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/>
              <a:t>The Madrid system provides a centrally administered system of </a:t>
            </a:r>
            <a:r>
              <a:rPr lang="en-US" b="1" dirty="0">
                <a:solidFill>
                  <a:srgbClr val="0070C0"/>
                </a:solidFill>
              </a:rPr>
              <a:t>obtaining a bundle of trademark registrations </a:t>
            </a:r>
            <a:r>
              <a:rPr lang="en-US" b="1" dirty="0"/>
              <a:t>in separate jurisdictions.</a:t>
            </a:r>
          </a:p>
          <a:p>
            <a:pPr marL="0" indent="0" algn="just">
              <a:buNone/>
            </a:pPr>
            <a:r>
              <a:rPr lang="en-US" b="1" dirty="0"/>
              <a:t> </a:t>
            </a:r>
          </a:p>
          <a:p>
            <a:pPr algn="just"/>
            <a:r>
              <a:rPr lang="en-US" b="1" dirty="0"/>
              <a:t>Madrid provides a mechanism for </a:t>
            </a:r>
            <a:r>
              <a:rPr lang="en-US" b="1" dirty="0">
                <a:solidFill>
                  <a:srgbClr val="0070C0"/>
                </a:solidFill>
              </a:rPr>
              <a:t>obtaining trademark protection </a:t>
            </a:r>
            <a:r>
              <a:rPr lang="en-US" b="1" dirty="0"/>
              <a:t>in many countries around the world which is more effective than seeking </a:t>
            </a:r>
            <a:r>
              <a:rPr lang="en-US" b="1" dirty="0">
                <a:solidFill>
                  <a:srgbClr val="FF0000"/>
                </a:solidFill>
              </a:rPr>
              <a:t>protection separately in each individual country or jurisdiction of interest.</a:t>
            </a:r>
            <a:endParaRPr lang="en-IN" b="1" dirty="0">
              <a:solidFill>
                <a:srgbClr val="FF0000"/>
              </a:solidFill>
            </a:endParaRP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3681" y="0"/>
            <a:ext cx="239077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35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11476"/>
            <a:ext cx="10515600" cy="614149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Paris convention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71285"/>
            <a:ext cx="10515600" cy="4351338"/>
          </a:xfrm>
        </p:spPr>
        <p:txBody>
          <a:bodyPr/>
          <a:lstStyle/>
          <a:p>
            <a:pPr algn="just"/>
            <a:r>
              <a:rPr lang="en-US" b="1" dirty="0"/>
              <a:t>The Paris Convention for the </a:t>
            </a:r>
            <a:r>
              <a:rPr lang="en-US" b="1" dirty="0">
                <a:solidFill>
                  <a:srgbClr val="0070C0"/>
                </a:solidFill>
              </a:rPr>
              <a:t>Protection of Industrial Property</a:t>
            </a:r>
            <a:r>
              <a:rPr lang="en-US" b="1" dirty="0"/>
              <a:t>, signed in </a:t>
            </a:r>
            <a:r>
              <a:rPr lang="en-US" b="1" dirty="0">
                <a:solidFill>
                  <a:srgbClr val="FF0000"/>
                </a:solidFill>
              </a:rPr>
              <a:t>Paris, France, on 20 March 1883</a:t>
            </a:r>
            <a:r>
              <a:rPr lang="en-US" b="1" dirty="0"/>
              <a:t>, was one of the first intellectual property treaties. It established a Union for the protection of industrial property. The Convention is currently still in force. The substantive provisions of the Convention fall into three main categories: </a:t>
            </a:r>
          </a:p>
          <a:p>
            <a:pPr algn="just"/>
            <a:r>
              <a:rPr lang="en-US" b="1" dirty="0">
                <a:solidFill>
                  <a:srgbClr val="002060"/>
                </a:solidFill>
              </a:rPr>
              <a:t>National treatment</a:t>
            </a:r>
          </a:p>
          <a:p>
            <a:pPr algn="just"/>
            <a:r>
              <a:rPr lang="en-US" b="1" dirty="0">
                <a:solidFill>
                  <a:srgbClr val="002060"/>
                </a:solidFill>
              </a:rPr>
              <a:t>Priority right </a:t>
            </a:r>
          </a:p>
          <a:p>
            <a:pPr algn="just"/>
            <a:r>
              <a:rPr lang="en-US" b="1" dirty="0">
                <a:solidFill>
                  <a:srgbClr val="002060"/>
                </a:solidFill>
              </a:rPr>
              <a:t>Common rules</a:t>
            </a:r>
            <a:endParaRPr lang="en-IN" dirty="0">
              <a:solidFill>
                <a:srgbClr val="002060"/>
              </a:solidFill>
            </a:endParaRP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627" y="0"/>
            <a:ext cx="2297373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98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56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        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North American Free Trade </a:t>
            </a:r>
            <a:b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Agreements (NAFTA)</a:t>
            </a:r>
            <a:br>
              <a:rPr lang="en-IN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/>
              <a:t>The North American Free Trade Agreement was an agreement signed by </a:t>
            </a:r>
            <a:r>
              <a:rPr lang="en-US" b="1" dirty="0">
                <a:solidFill>
                  <a:srgbClr val="FF0000"/>
                </a:solidFill>
              </a:rPr>
              <a:t>Canada, Mexico, and the United States </a:t>
            </a:r>
            <a:r>
              <a:rPr lang="en-US" b="1" dirty="0"/>
              <a:t>that created a trilateral trade bloc in North America. The agreement came into force on January 1, 1994, and superseded the 1988 Canada–United States Free Trade Agreement between the United States and Canada. </a:t>
            </a:r>
          </a:p>
          <a:p>
            <a:pPr algn="just"/>
            <a:r>
              <a:rPr lang="en-US" b="1" dirty="0"/>
              <a:t>The North American Free Trade Agreement (NAFTA) is an agreement signed by Canada, Mexico, and the United States, creating a trilateral rules-based trade bloc in North America.</a:t>
            </a:r>
            <a:endParaRPr lang="en-IN" b="1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2625" y="-158443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67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General Agreement on Tariffs and Trade (GATT)</a:t>
            </a:r>
            <a:endParaRPr lang="en-IN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/>
              <a:t>General Agreement on Tariffs and Trade (GATT) was a multilateral agreement regulating international trade. According to its preamble, its purpose was the </a:t>
            </a:r>
            <a:r>
              <a:rPr lang="en-US" b="1" dirty="0">
                <a:solidFill>
                  <a:srgbClr val="FF0000"/>
                </a:solidFill>
              </a:rPr>
              <a:t>"substantial reduction of tariffs and other trade barriers and the elimination of preferences, on a reciprocal and mutually advantageous basis.“</a:t>
            </a:r>
            <a:r>
              <a:rPr lang="en-US" b="1" dirty="0"/>
              <a:t> It is responsible for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trademark of IP</a:t>
            </a:r>
            <a:r>
              <a:rPr lang="en-US" b="1" dirty="0"/>
              <a:t>.</a:t>
            </a:r>
            <a:endParaRPr lang="en-IN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3864" y="69011"/>
            <a:ext cx="2566638" cy="16216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860" y="4766990"/>
            <a:ext cx="2847079" cy="18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85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General Agreement on Tariffs and Trade (GATT)</a:t>
            </a:r>
            <a:endParaRPr lang="en-IN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/>
              <a:t>It was negotiated during the UN Conference on Trade and Employment and was the outcome of the failure of negotiating governments to create the International Trade Organisation (ITO).</a:t>
            </a:r>
          </a:p>
          <a:p>
            <a:pPr algn="just"/>
            <a:r>
              <a:rPr lang="en-US" b="1" dirty="0"/>
              <a:t> GATT was signed by 23 nations in Geneva on October 30, 1947 and took effect on January 1, 1948.</a:t>
            </a:r>
          </a:p>
          <a:p>
            <a:pPr algn="just"/>
            <a:r>
              <a:rPr lang="en-US" b="1" dirty="0"/>
              <a:t> It lasted until the signature by 123 nations in Marrakesh on April 14, 1994 of the Uruguay Round Agreements, which established the World Trade Organisation (WTO) on January 1, 1995.</a:t>
            </a:r>
            <a:endParaRPr lang="en-IN" b="1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6221" y="64969"/>
            <a:ext cx="2565779" cy="16257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173" y="4961980"/>
            <a:ext cx="2847079" cy="18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72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Agencies Responsible for IP Registration</a:t>
            </a:r>
            <a:endParaRPr lang="en-IN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51"/>
              </p:ext>
            </p:extLst>
          </p:nvPr>
        </p:nvGraphicFramePr>
        <p:xfrm>
          <a:off x="128588" y="928050"/>
          <a:ext cx="11944350" cy="647121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29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2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32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3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IP mechanism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Duration of Protection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Jurisdiction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Fee (</a:t>
                      </a:r>
                      <a:r>
                        <a:rPr lang="en-IN" sz="16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Rs</a:t>
                      </a:r>
                      <a:r>
                        <a:rPr lang="en-IN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Authority/Agency concerned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Patents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years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National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1000/- individual,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4,000/- Commercial entity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Controller of Patents, India with branches at New Delhi, Chennai, Mumbai and Kolkata.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244">
                <a:tc>
                  <a:txBody>
                    <a:bodyPr/>
                    <a:lstStyle/>
                    <a:p>
                      <a:pPr indent="-203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Copyright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During life time of author and 60 years after his death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Global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50/- for literary, artistic, musical,  dramatic work.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Registrar of Copyright, New Delhi.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7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Trade marks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Initial protection is 10 years. But can be renewed indefinitely.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National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3,500/- for each class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Registrar of Trademarks, India with branches at New Delhi, Chennai, Mumbai and Kolkata.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7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Industrial designs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Initial 10 years. Renewable for 5 years more i.e. total 15 years maximum.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National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1000/-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Controller of Designs with branches at New Delhi, Chennai, Mumbai and Kolkata.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Layout designs of Integrated Circuits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years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National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5,000/-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Registrar, Semiconductor Integrated Circuits Layout Design Registry (SICLDR), New Delhi.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93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 Plant varieties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years for annual crops, 18 years for trees and vines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National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5,000/- individual, 7,000/- educational, 10,000/- commercial.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Registrar of Plant varieties, New Delhi.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7012">
                <a:tc>
                  <a:txBody>
                    <a:bodyPr/>
                    <a:lstStyle/>
                    <a:p>
                      <a:pPr indent="203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 Geographical Indications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One time registration valid for 10 years. Can be renewed indefinitely.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National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5,000/- for each class.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IP Indian offices at New Delhi, Chennai, Mumbai and Kolkata.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7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 Trade secrets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registration needed. Validity as per terms of agreement.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National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fee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Civil courts of respected jurisdiction.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382" marR="363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593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5489" y="2426126"/>
            <a:ext cx="6818194" cy="1381599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9600" dirty="0">
                <a:solidFill>
                  <a:srgbClr val="0070C0"/>
                </a:solidFill>
              </a:rPr>
              <a:t>THANK YOU</a:t>
            </a:r>
            <a:endParaRPr lang="en-IN" sz="9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379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2694</TotalTime>
  <Words>1451</Words>
  <Application>Microsoft Office PowerPoint</Application>
  <PresentationFormat>Widescreen</PresentationFormat>
  <Paragraphs>116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Tahoma</vt:lpstr>
      <vt:lpstr>Times New Roman</vt:lpstr>
      <vt:lpstr>Office Theme</vt:lpstr>
      <vt:lpstr>AGENCIES RESPONSIBLE FOR INTELLECTUAL PROPERTY REGISTRATION  </vt:lpstr>
      <vt:lpstr>PowerPoint Presentation</vt:lpstr>
      <vt:lpstr>TRADE-RELATED ASPECTS OF INTELLECTUAL PROPERTY RIGHTS (TRIPS) </vt:lpstr>
      <vt:lpstr>The agreement covers five broad issues </vt:lpstr>
      <vt:lpstr>The three main features of the Agreement </vt:lpstr>
      <vt:lpstr>AGENCIES RESPONSIBLE FOR INTELLECTUAL PROPERTY REGISTRATION</vt:lpstr>
      <vt:lpstr>World Intellectual Property Organization </vt:lpstr>
      <vt:lpstr>WIPO Mission</vt:lpstr>
      <vt:lpstr>WIPO Objectives  </vt:lpstr>
      <vt:lpstr>WIPO</vt:lpstr>
      <vt:lpstr>International Trade Mark Association (INTA) </vt:lpstr>
      <vt:lpstr>International Trade Mark Association (INTA) </vt:lpstr>
      <vt:lpstr>Berne Convention  </vt:lpstr>
      <vt:lpstr>Madrid protocol </vt:lpstr>
      <vt:lpstr>Madrid system</vt:lpstr>
      <vt:lpstr>Paris convention  </vt:lpstr>
      <vt:lpstr>        North American Free Trade           Agreements (NAFTA) </vt:lpstr>
      <vt:lpstr>General Agreement on Tariffs and Trade (GATT)</vt:lpstr>
      <vt:lpstr>General Agreement on Tariffs and Trade (GATT)</vt:lpstr>
      <vt:lpstr>Agencies Responsible for IP Registration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AGENCIES RESPONSIBLE FOR INTELLECTUAL PROPERTY REGISTRATION</dc:title>
  <dc:creator>Vinod</dc:creator>
  <cp:lastModifiedBy>VEDA</cp:lastModifiedBy>
  <cp:revision>53</cp:revision>
  <dcterms:created xsi:type="dcterms:W3CDTF">2021-05-03T16:34:52Z</dcterms:created>
  <dcterms:modified xsi:type="dcterms:W3CDTF">2023-01-19T04:56:30Z</dcterms:modified>
</cp:coreProperties>
</file>